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5" r:id="rId3"/>
    <p:sldId id="260" r:id="rId4"/>
    <p:sldId id="272" r:id="rId5"/>
    <p:sldId id="259" r:id="rId6"/>
    <p:sldId id="258" r:id="rId7"/>
    <p:sldId id="262" r:id="rId8"/>
    <p:sldId id="268" r:id="rId9"/>
    <p:sldId id="269" r:id="rId10"/>
    <p:sldId id="270" r:id="rId11"/>
    <p:sldId id="271" r:id="rId12"/>
    <p:sldId id="257" r:id="rId13"/>
    <p:sldId id="273" r:id="rId14"/>
    <p:sldId id="276" r:id="rId15"/>
    <p:sldId id="264" r:id="rId16"/>
    <p:sldId id="263" r:id="rId17"/>
    <p:sldId id="274" r:id="rId18"/>
    <p:sldId id="265"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4" autoAdjust="0"/>
    <p:restoredTop sz="86470" autoAdjust="0"/>
  </p:normalViewPr>
  <p:slideViewPr>
    <p:cSldViewPr snapToGrid="0">
      <p:cViewPr varScale="1">
        <p:scale>
          <a:sx n="100" d="100"/>
          <a:sy n="100" d="100"/>
        </p:scale>
        <p:origin x="153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8A38E-75CF-4E9C-931E-FAA76468D36D}" type="datetimeFigureOut">
              <a:rPr lang="en-US" smtClean="0"/>
              <a:t>7/30/2018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EEC260-6F2C-4368-8561-1CCB8C80C7CE}" type="slidenum">
              <a:rPr lang="en-US" smtClean="0"/>
              <a:t>‹#›</a:t>
            </a:fld>
            <a:endParaRPr lang="en-US"/>
          </a:p>
        </p:txBody>
      </p:sp>
    </p:spTree>
    <p:extLst>
      <p:ext uri="{BB962C8B-B14F-4D97-AF65-F5344CB8AC3E}">
        <p14:creationId xmlns:p14="http://schemas.microsoft.com/office/powerpoint/2010/main" val="263892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171E8-6AC2-4D95-A2CE-F7B5E473B2BC}" type="datetimeFigureOut">
              <a:rPr lang="en-US" smtClean="0"/>
              <a:t>7/30/2018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FCF5B-F11B-4385-A9C2-98373EDF9CC0}" type="slidenum">
              <a:rPr lang="en-US" smtClean="0"/>
              <a:t>‹#›</a:t>
            </a:fld>
            <a:endParaRPr lang="en-US" dirty="0"/>
          </a:p>
        </p:txBody>
      </p:sp>
    </p:spTree>
    <p:extLst>
      <p:ext uri="{BB962C8B-B14F-4D97-AF65-F5344CB8AC3E}">
        <p14:creationId xmlns:p14="http://schemas.microsoft.com/office/powerpoint/2010/main" val="287365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here today?  To</a:t>
            </a:r>
            <a:r>
              <a:rPr lang="en-US" baseline="0" dirty="0" smtClean="0"/>
              <a:t> discuss some of the concerns that have come to light over the last few years with how to help find a solution to the increasing Homeless issues found in our community. </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1</a:t>
            </a:fld>
            <a:endParaRPr lang="en-US" dirty="0"/>
          </a:p>
        </p:txBody>
      </p:sp>
    </p:spTree>
    <p:extLst>
      <p:ext uri="{BB962C8B-B14F-4D97-AF65-F5344CB8AC3E}">
        <p14:creationId xmlns:p14="http://schemas.microsoft.com/office/powerpoint/2010/main" val="77314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Amendment allows</a:t>
            </a:r>
            <a:r>
              <a:rPr lang="en-US" baseline="0" dirty="0" smtClean="0"/>
              <a:t> citizens the right to free speech which include the right to ask for money in public areas.</a:t>
            </a:r>
          </a:p>
          <a:p>
            <a:endParaRPr lang="en-US" baseline="0" dirty="0" smtClean="0"/>
          </a:p>
          <a:p>
            <a:r>
              <a:rPr lang="en-US" baseline="0" dirty="0" smtClean="0"/>
              <a:t>Private Property – Enforcement must be supported by the landlords or property owners. Pre-authorization is helpful.</a:t>
            </a:r>
          </a:p>
          <a:p>
            <a:endParaRPr lang="en-US" baseline="0" dirty="0" smtClean="0"/>
          </a:p>
          <a:p>
            <a:r>
              <a:rPr lang="en-US" baseline="0" dirty="0" smtClean="0"/>
              <a:t>Ordinance violations often require warnings and are often minor in nature.</a:t>
            </a:r>
          </a:p>
          <a:p>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13</a:t>
            </a:fld>
            <a:endParaRPr lang="en-US" dirty="0"/>
          </a:p>
        </p:txBody>
      </p:sp>
    </p:spTree>
    <p:extLst>
      <p:ext uri="{BB962C8B-B14F-4D97-AF65-F5344CB8AC3E}">
        <p14:creationId xmlns:p14="http://schemas.microsoft.com/office/powerpoint/2010/main" val="424195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 we</a:t>
            </a:r>
            <a:r>
              <a:rPr lang="en-US" baseline="0" dirty="0" smtClean="0"/>
              <a:t> were to apply the “Crime Triangle” methodology to this problem, it might afford us some possible solutions to help mitigate the problem.</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15</a:t>
            </a:fld>
            <a:endParaRPr lang="en-US" dirty="0"/>
          </a:p>
        </p:txBody>
      </p:sp>
    </p:spTree>
    <p:extLst>
      <p:ext uri="{BB962C8B-B14F-4D97-AF65-F5344CB8AC3E}">
        <p14:creationId xmlns:p14="http://schemas.microsoft.com/office/powerpoint/2010/main" val="18876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Over the last two years the North Metro Area</a:t>
            </a:r>
            <a:r>
              <a:rPr lang="en-US" baseline="0" dirty="0" smtClean="0"/>
              <a:t> has seen an increase Transient Populations and the Police Department has identified close to 200 individuals identified as Transients.  We have also talked with local business owners, citizens and other Public Service providers that have seen an increase in their Transient related calls for service.  </a:t>
            </a:r>
          </a:p>
          <a:p>
            <a:endParaRPr lang="en-US" baseline="0" dirty="0" smtClean="0"/>
          </a:p>
          <a:p>
            <a:r>
              <a:rPr lang="en-US" baseline="0" dirty="0" smtClean="0"/>
              <a:t>One local business owner recently stated they will move their business from the Safeway Shopping Center when her lease expires unless something is done about the transients because they are driving away her business and her customers don’t feel safe.  She expressed that the chronic intoxication, defecation, urination, drug and prostitution concerns are endless.</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17</a:t>
            </a:fld>
            <a:endParaRPr lang="en-US" dirty="0"/>
          </a:p>
        </p:txBody>
      </p:sp>
    </p:spTree>
    <p:extLst>
      <p:ext uri="{BB962C8B-B14F-4D97-AF65-F5344CB8AC3E}">
        <p14:creationId xmlns:p14="http://schemas.microsoft.com/office/powerpoint/2010/main" val="209085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20</a:t>
            </a:fld>
            <a:endParaRPr lang="en-US" dirty="0"/>
          </a:p>
        </p:txBody>
      </p:sp>
    </p:spTree>
    <p:extLst>
      <p:ext uri="{BB962C8B-B14F-4D97-AF65-F5344CB8AC3E}">
        <p14:creationId xmlns:p14="http://schemas.microsoft.com/office/powerpoint/2010/main" val="285444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a:t>
            </a:r>
            <a:r>
              <a:rPr lang="en-US" baseline="0" dirty="0" smtClean="0"/>
              <a:t> several months the City of Northglenn Staff has formed a Task Force to discuss solutions to the every growing concerns over the increasing </a:t>
            </a:r>
            <a:r>
              <a:rPr lang="en-US" baseline="0" dirty="0" err="1" smtClean="0"/>
              <a:t>homless</a:t>
            </a:r>
            <a:r>
              <a:rPr lang="en-US" baseline="0" dirty="0" smtClean="0"/>
              <a:t> population in and around Northglenn.</a:t>
            </a:r>
          </a:p>
          <a:p>
            <a:endParaRPr lang="en-US" baseline="0" dirty="0" smtClean="0"/>
          </a:p>
          <a:p>
            <a:r>
              <a:rPr lang="en-US" baseline="0" dirty="0" smtClean="0"/>
              <a:t>This problem has become much more extensive since 2015-2016 when the City of Denver began pushing the Transient Populations out of Downtown Denver and into the surrounding suburbs.  The legalization of marijuana and exploding housing market has also contributed to this increase.</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2</a:t>
            </a:fld>
            <a:endParaRPr lang="en-US" dirty="0"/>
          </a:p>
        </p:txBody>
      </p:sp>
    </p:spTree>
    <p:extLst>
      <p:ext uri="{BB962C8B-B14F-4D97-AF65-F5344CB8AC3E}">
        <p14:creationId xmlns:p14="http://schemas.microsoft.com/office/powerpoint/2010/main" val="300779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our contact</a:t>
            </a:r>
            <a:r>
              <a:rPr lang="en-US" baseline="0" dirty="0" smtClean="0"/>
              <a:t> with many of these Transients, Police Officers have been told many of the reasons why they land in Northglenn are because of the I-25 interchanges, retail shopping and food centers, and accessibility of homeless camps.  Additionally, some of them have come form the recreational marijuana in Colorado and proximity of liquor stores to these “money making” sites. There are also RTD bus stops that make their last stops of the day in Northglenn which lead to many of them staying in our area during the night time hours.</a:t>
            </a:r>
          </a:p>
          <a:p>
            <a:endParaRPr lang="en-US" baseline="0" dirty="0" smtClean="0"/>
          </a:p>
          <a:p>
            <a:r>
              <a:rPr lang="en-US" baseline="0" dirty="0" smtClean="0"/>
              <a:t>The City of Denver has recently been trying to clean up their homeless encampments which have thrusted many of them into the suburban jurisdictions.  Commerce City, Thornton, and Adams County as a whole have also seen spike in their populations over the last few years and have even created special units and spent thousands of dollars trying to combat the problems particularly along the Platte River drainage.</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3</a:t>
            </a:fld>
            <a:endParaRPr lang="en-US" dirty="0"/>
          </a:p>
        </p:txBody>
      </p:sp>
    </p:spTree>
    <p:extLst>
      <p:ext uri="{BB962C8B-B14F-4D97-AF65-F5344CB8AC3E}">
        <p14:creationId xmlns:p14="http://schemas.microsoft.com/office/powerpoint/2010/main" val="267302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Police Records Management system there has been a noticeable increase in the number of reports involving “transient” citizens.</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4</a:t>
            </a:fld>
            <a:endParaRPr lang="en-US" dirty="0"/>
          </a:p>
        </p:txBody>
      </p:sp>
    </p:spTree>
    <p:extLst>
      <p:ext uri="{BB962C8B-B14F-4D97-AF65-F5344CB8AC3E}">
        <p14:creationId xmlns:p14="http://schemas.microsoft.com/office/powerpoint/2010/main" val="349840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Dealing with these</a:t>
            </a:r>
            <a:r>
              <a:rPr lang="en-US" baseline="0" dirty="0" smtClean="0"/>
              <a:t> populations can be fraught with moral dangers and spark significant debate for the public services, private sector and community at large which is why the strategies to deal with these problems needs to be carefully crafted. The City must consider the public perception and special interest group backlash for any strategy they select to combat these issues.</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5</a:t>
            </a:fld>
            <a:endParaRPr lang="en-US" dirty="0"/>
          </a:p>
        </p:txBody>
      </p:sp>
    </p:spTree>
    <p:extLst>
      <p:ext uri="{BB962C8B-B14F-4D97-AF65-F5344CB8AC3E}">
        <p14:creationId xmlns:p14="http://schemas.microsoft.com/office/powerpoint/2010/main" val="71573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Over the last two years the North Metro Area</a:t>
            </a:r>
            <a:r>
              <a:rPr lang="en-US" baseline="0" dirty="0" smtClean="0"/>
              <a:t> has seen an increase Transient Populations and the Police Department has identified close to 200 individuals identified as Transients.  We have also talked with local business owners, citizens and other Public Service providers that have seen an increase in their Transient related calls for service.  </a:t>
            </a:r>
          </a:p>
          <a:p>
            <a:endParaRPr lang="en-US" baseline="0" dirty="0" smtClean="0"/>
          </a:p>
          <a:p>
            <a:r>
              <a:rPr lang="en-US" baseline="0" dirty="0" smtClean="0"/>
              <a:t>One local business owner recently stated they will move their business from the Safeway Shopping Center when her lease expires unless something is done about the transients because they are driving away her business and her customers don’t feel safe.  She expressed that the chronic intoxication, defecation, urination, drug and prostitution concerns are endless.</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6</a:t>
            </a:fld>
            <a:endParaRPr lang="en-US" dirty="0"/>
          </a:p>
        </p:txBody>
      </p:sp>
    </p:spTree>
    <p:extLst>
      <p:ext uri="{BB962C8B-B14F-4D97-AF65-F5344CB8AC3E}">
        <p14:creationId xmlns:p14="http://schemas.microsoft.com/office/powerpoint/2010/main" val="60104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As</a:t>
            </a:r>
            <a:r>
              <a:rPr lang="en-US" baseline="0" dirty="0" smtClean="0"/>
              <a:t> discussed previously, there are numerous long-term negative effects that a Transient Population can create within a community. We must decide how we are going to attack this problem and how much staff support and financial investments we are willing to make as a City.   </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7</a:t>
            </a:fld>
            <a:endParaRPr lang="en-US" dirty="0"/>
          </a:p>
        </p:txBody>
      </p:sp>
    </p:spTree>
    <p:extLst>
      <p:ext uri="{BB962C8B-B14F-4D97-AF65-F5344CB8AC3E}">
        <p14:creationId xmlns:p14="http://schemas.microsoft.com/office/powerpoint/2010/main" val="186612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11</a:t>
            </a:fld>
            <a:endParaRPr lang="en-US" dirty="0"/>
          </a:p>
        </p:txBody>
      </p:sp>
    </p:spTree>
    <p:extLst>
      <p:ext uri="{BB962C8B-B14F-4D97-AF65-F5344CB8AC3E}">
        <p14:creationId xmlns:p14="http://schemas.microsoft.com/office/powerpoint/2010/main" val="110059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There</a:t>
            </a:r>
            <a:r>
              <a:rPr lang="en-US" baseline="0" dirty="0" smtClean="0"/>
              <a:t> are genuine </a:t>
            </a:r>
            <a:r>
              <a:rPr lang="en-US" dirty="0" smtClean="0"/>
              <a:t>concerns surrounding Transient Populations and the impact they have on the community around us.  Here a just a few.  Northglenn</a:t>
            </a:r>
            <a:r>
              <a:rPr lang="en-US" baseline="0" dirty="0" smtClean="0"/>
              <a:t> and the surrounding municipalities have seen increases in many of these categories to include recent transient homicides and sexual assaults.</a:t>
            </a:r>
          </a:p>
          <a:p>
            <a:endParaRPr lang="en-US" baseline="0" dirty="0" smtClean="0"/>
          </a:p>
          <a:p>
            <a:r>
              <a:rPr lang="en-US" baseline="0" dirty="0" smtClean="0"/>
              <a:t>Since 2016 the Police Department has written 21 camping ordinance violation summons and only three “panhandling” summons.  Enforcement is not the answer.</a:t>
            </a:r>
            <a:endParaRPr lang="en-US" dirty="0"/>
          </a:p>
        </p:txBody>
      </p:sp>
      <p:sp>
        <p:nvSpPr>
          <p:cNvPr id="4" name="Slide Number Placeholder 3"/>
          <p:cNvSpPr>
            <a:spLocks noGrp="1"/>
          </p:cNvSpPr>
          <p:nvPr>
            <p:ph type="sldNum" sz="quarter" idx="10"/>
          </p:nvPr>
        </p:nvSpPr>
        <p:spPr/>
        <p:txBody>
          <a:bodyPr/>
          <a:lstStyle/>
          <a:p>
            <a:fld id="{AADFCF5B-F11B-4385-A9C2-98373EDF9CC0}" type="slidenum">
              <a:rPr lang="en-US" smtClean="0"/>
              <a:t>12</a:t>
            </a:fld>
            <a:endParaRPr lang="en-US" dirty="0"/>
          </a:p>
        </p:txBody>
      </p:sp>
    </p:spTree>
    <p:extLst>
      <p:ext uri="{BB962C8B-B14F-4D97-AF65-F5344CB8AC3E}">
        <p14:creationId xmlns:p14="http://schemas.microsoft.com/office/powerpoint/2010/main" val="170675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273417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269712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305104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222529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295013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397197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216336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261730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87986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169708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121EA-5CDB-4B19-B924-A544062576CF}" type="datetimeFigureOut">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775C3-901C-44CC-8BF5-1152F891A001}" type="slidenum">
              <a:rPr lang="en-US" smtClean="0"/>
              <a:t>‹#›</a:t>
            </a:fld>
            <a:endParaRPr lang="en-US" dirty="0"/>
          </a:p>
        </p:txBody>
      </p:sp>
    </p:spTree>
    <p:extLst>
      <p:ext uri="{BB962C8B-B14F-4D97-AF65-F5344CB8AC3E}">
        <p14:creationId xmlns:p14="http://schemas.microsoft.com/office/powerpoint/2010/main" val="92481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121EA-5CDB-4B19-B924-A544062576CF}" type="datetimeFigureOut">
              <a:rPr lang="en-US" smtClean="0"/>
              <a:t>7/30/2018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775C3-901C-44CC-8BF5-1152F891A001}" type="slidenum">
              <a:rPr lang="en-US" smtClean="0"/>
              <a:t>‹#›</a:t>
            </a:fld>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8065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169" y="575834"/>
            <a:ext cx="8727831" cy="778486"/>
          </a:xfrm>
        </p:spPr>
        <p:txBody>
          <a:bodyPr>
            <a:normAutofit/>
          </a:bodyPr>
          <a:lstStyle/>
          <a:p>
            <a:r>
              <a:rPr lang="en-US" sz="3600" dirty="0" smtClean="0">
                <a:latin typeface="HelveticaNeueLT Pro 53 Ex" panose="020B0605020202020204" pitchFamily="34" charset="0"/>
                <a:cs typeface="Arial" panose="020B0604020202020204" pitchFamily="34" charset="0"/>
              </a:rPr>
              <a:t>How can you be part of the Solution?</a:t>
            </a:r>
            <a:endParaRPr lang="en-US" sz="3600" dirty="0">
              <a:latin typeface="HelveticaNeueLT Pro 53 Ex" panose="020B0605020202020204" pitchFamily="34" charset="0"/>
              <a:cs typeface="Arial" panose="020B0604020202020204" pitchFamily="34" charset="0"/>
            </a:endParaRPr>
          </a:p>
        </p:txBody>
      </p:sp>
      <p:sp>
        <p:nvSpPr>
          <p:cNvPr id="3" name="Subtitle 2"/>
          <p:cNvSpPr>
            <a:spLocks noGrp="1"/>
          </p:cNvSpPr>
          <p:nvPr>
            <p:ph type="subTitle" idx="1"/>
          </p:nvPr>
        </p:nvSpPr>
        <p:spPr>
          <a:xfrm>
            <a:off x="836414" y="5425495"/>
            <a:ext cx="6734908" cy="1655762"/>
          </a:xfrm>
        </p:spPr>
        <p:txBody>
          <a:bodyPr>
            <a:noAutofit/>
          </a:bodyPr>
          <a:lstStyle/>
          <a:p>
            <a:r>
              <a:rPr lang="en-US" sz="2000" b="1" dirty="0" smtClean="0">
                <a:latin typeface="HelveticaNeueLT Pro 53 Ex" panose="020B0605020202020204" pitchFamily="34" charset="0"/>
                <a:cs typeface="Arial" panose="020B0604020202020204" pitchFamily="34" charset="0"/>
              </a:rPr>
              <a:t>City of </a:t>
            </a:r>
            <a:r>
              <a:rPr lang="en-US" sz="2000" b="1" dirty="0" smtClean="0">
                <a:latin typeface="HelveticaNeueLT Pro 53 Ex" panose="020B0605020202020204" pitchFamily="34" charset="0"/>
                <a:cs typeface="Arial" panose="020B0604020202020204" pitchFamily="34" charset="0"/>
              </a:rPr>
              <a:t>Northglenn</a:t>
            </a:r>
            <a:endParaRPr lang="en-US" sz="2000" b="1" dirty="0" smtClean="0">
              <a:latin typeface="HelveticaNeueLT Pro 53 Ex" panose="020B0605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93" y="3735986"/>
            <a:ext cx="1356117" cy="18081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415" y="1468273"/>
            <a:ext cx="1508346" cy="201112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1169"/>
          <a:stretch/>
        </p:blipFill>
        <p:spPr>
          <a:xfrm>
            <a:off x="1230859" y="1611691"/>
            <a:ext cx="1188551" cy="201028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1490" b="22659"/>
          <a:stretch/>
        </p:blipFill>
        <p:spPr>
          <a:xfrm>
            <a:off x="2577502" y="2139751"/>
            <a:ext cx="3357563" cy="2500313"/>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3333" t="14584" r="10556" b="-1459"/>
          <a:stretch/>
        </p:blipFill>
        <p:spPr>
          <a:xfrm>
            <a:off x="6110163" y="3646887"/>
            <a:ext cx="1157641" cy="1761812"/>
          </a:xfrm>
          <a:prstGeom prst="rect">
            <a:avLst/>
          </a:prstGeom>
        </p:spPr>
      </p:pic>
    </p:spTree>
    <p:extLst>
      <p:ext uri="{BB962C8B-B14F-4D97-AF65-F5344CB8AC3E}">
        <p14:creationId xmlns:p14="http://schemas.microsoft.com/office/powerpoint/2010/main" val="1946349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822326"/>
            <a:ext cx="8138160" cy="1325563"/>
          </a:xfrm>
        </p:spPr>
        <p:txBody>
          <a:bodyPr/>
          <a:lstStyle/>
          <a:p>
            <a:pPr algn="ctr"/>
            <a:r>
              <a:rPr lang="en-US" dirty="0" smtClean="0">
                <a:latin typeface="HelveticaNeueLT Pro 53 Ex" panose="020B0605020202020204" pitchFamily="34" charset="0"/>
              </a:rPr>
              <a:t>Ramada Inn</a:t>
            </a:r>
            <a:endParaRPr lang="en-US" dirty="0">
              <a:latin typeface="HelveticaNeueLT Pro 53 Ex" panose="020B0605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 y="1913760"/>
            <a:ext cx="4318462" cy="323780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1904039"/>
            <a:ext cx="4331970" cy="3248977"/>
          </a:xfrm>
          <a:prstGeom prst="rect">
            <a:avLst/>
          </a:prstGeom>
        </p:spPr>
      </p:pic>
    </p:spTree>
    <p:extLst>
      <p:ext uri="{BB962C8B-B14F-4D97-AF65-F5344CB8AC3E}">
        <p14:creationId xmlns:p14="http://schemas.microsoft.com/office/powerpoint/2010/main" val="174259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390" y="376556"/>
            <a:ext cx="8115300" cy="1325563"/>
          </a:xfrm>
        </p:spPr>
        <p:txBody>
          <a:bodyPr/>
          <a:lstStyle/>
          <a:p>
            <a:pPr algn="ctr"/>
            <a:r>
              <a:rPr lang="en-US" dirty="0" smtClean="0">
                <a:latin typeface="HelveticaNeueLT Pro 53 Ex" panose="020B0605020202020204" pitchFamily="34" charset="0"/>
              </a:rPr>
              <a:t>104</a:t>
            </a:r>
            <a:r>
              <a:rPr lang="en-US" baseline="30000" dirty="0" smtClean="0">
                <a:latin typeface="HelveticaNeueLT Pro 53 Ex" panose="020B0605020202020204" pitchFamily="34" charset="0"/>
              </a:rPr>
              <a:t>th</a:t>
            </a:r>
            <a:r>
              <a:rPr lang="en-US" dirty="0" smtClean="0">
                <a:latin typeface="HelveticaNeueLT Pro 53 Ex" panose="020B0605020202020204" pitchFamily="34" charset="0"/>
              </a:rPr>
              <a:t> Ave &amp; I-25</a:t>
            </a:r>
            <a:endParaRPr lang="en-US" dirty="0">
              <a:latin typeface="HelveticaNeueLT Pro 53 Ex" panose="020B0605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489" y="1324979"/>
            <a:ext cx="6539161" cy="49043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12" y="1337310"/>
            <a:ext cx="3651886" cy="4869180"/>
          </a:xfrm>
          <a:prstGeom prst="rect">
            <a:avLst/>
          </a:prstGeom>
        </p:spPr>
      </p:pic>
    </p:spTree>
    <p:extLst>
      <p:ext uri="{BB962C8B-B14F-4D97-AF65-F5344CB8AC3E}">
        <p14:creationId xmlns:p14="http://schemas.microsoft.com/office/powerpoint/2010/main" val="3560034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62" y="428908"/>
            <a:ext cx="8126299" cy="1325563"/>
          </a:xfrm>
        </p:spPr>
        <p:txBody>
          <a:bodyPr/>
          <a:lstStyle/>
          <a:p>
            <a:pPr algn="ctr"/>
            <a:r>
              <a:rPr lang="en-US" dirty="0" smtClean="0">
                <a:latin typeface="HelveticaNeueLT Pro 53 Ex" panose="020B0605020202020204" pitchFamily="34" charset="0"/>
              </a:rPr>
              <a:t>Illegal Activities</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57460" y="1450104"/>
            <a:ext cx="7886700" cy="3344634"/>
          </a:xfrm>
        </p:spPr>
        <p:txBody>
          <a:bodyPr>
            <a:normAutofit/>
          </a:bodyPr>
          <a:lstStyle/>
          <a:p>
            <a:r>
              <a:rPr lang="en-US" sz="2000" dirty="0" smtClean="0">
                <a:latin typeface="Arial" panose="020B0604020202020204" pitchFamily="34" charset="0"/>
                <a:cs typeface="Arial" panose="020B0604020202020204" pitchFamily="34" charset="0"/>
              </a:rPr>
              <a:t>Chronic Public Intoxication</a:t>
            </a:r>
          </a:p>
          <a:p>
            <a:r>
              <a:rPr lang="en-US" sz="2000" dirty="0" smtClean="0">
                <a:latin typeface="Arial" panose="020B0604020202020204" pitchFamily="34" charset="0"/>
                <a:cs typeface="Arial" panose="020B0604020202020204" pitchFamily="34" charset="0"/>
              </a:rPr>
              <a:t>Panhandling</a:t>
            </a:r>
          </a:p>
          <a:p>
            <a:r>
              <a:rPr lang="en-US" sz="2000" dirty="0" smtClean="0">
                <a:latin typeface="Arial" panose="020B0604020202020204" pitchFamily="34" charset="0"/>
                <a:cs typeface="Arial" panose="020B0604020202020204" pitchFamily="34" charset="0"/>
              </a:rPr>
              <a:t>Loitering &amp; Encampments</a:t>
            </a:r>
          </a:p>
          <a:p>
            <a:r>
              <a:rPr lang="en-US" sz="2000" dirty="0" smtClean="0">
                <a:latin typeface="Arial" panose="020B0604020202020204" pitchFamily="34" charset="0"/>
                <a:cs typeface="Arial" panose="020B0604020202020204" pitchFamily="34" charset="0"/>
              </a:rPr>
              <a:t>Criminal Activity (Theft, Break-Ins, Trespassing, etc.)</a:t>
            </a:r>
          </a:p>
          <a:p>
            <a:r>
              <a:rPr lang="en-US" sz="2000" dirty="0" smtClean="0">
                <a:latin typeface="Arial" panose="020B0604020202020204" pitchFamily="34" charset="0"/>
                <a:cs typeface="Arial" panose="020B0604020202020204" pitchFamily="34" charset="0"/>
              </a:rPr>
              <a:t>Illegal Drugs</a:t>
            </a:r>
          </a:p>
          <a:p>
            <a:r>
              <a:rPr lang="en-US" sz="2000" dirty="0" smtClean="0">
                <a:latin typeface="Arial" panose="020B0604020202020204" pitchFamily="34" charset="0"/>
                <a:cs typeface="Arial" panose="020B0604020202020204" pitchFamily="34" charset="0"/>
              </a:rPr>
              <a:t>Disorder &amp; Disturbances</a:t>
            </a:r>
          </a:p>
          <a:p>
            <a:r>
              <a:rPr lang="en-US" sz="2000" dirty="0" smtClean="0">
                <a:latin typeface="Arial" panose="020B0604020202020204" pitchFamily="34" charset="0"/>
                <a:cs typeface="Arial" panose="020B0604020202020204" pitchFamily="34" charset="0"/>
              </a:rPr>
              <a:t>Medical Calls</a:t>
            </a:r>
          </a:p>
          <a:p>
            <a:r>
              <a:rPr lang="en-US" sz="2000" dirty="0" smtClean="0">
                <a:latin typeface="Arial" panose="020B0604020202020204" pitchFamily="34" charset="0"/>
                <a:cs typeface="Arial" panose="020B0604020202020204" pitchFamily="34" charset="0"/>
              </a:rPr>
              <a:t>Public Health (Sanitation and Disease)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42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43" y="3488004"/>
            <a:ext cx="8714642" cy="1325563"/>
          </a:xfrm>
        </p:spPr>
        <p:txBody>
          <a:bodyPr/>
          <a:lstStyle/>
          <a:p>
            <a:pPr algn="ctr"/>
            <a:r>
              <a:rPr lang="en-US" dirty="0" smtClean="0">
                <a:latin typeface="HelveticaNeueLT Pro 53 Ex" panose="020B0605020202020204" pitchFamily="34" charset="0"/>
              </a:rPr>
              <a:t>What can we do legally?</a:t>
            </a:r>
            <a:endParaRPr lang="en-US" dirty="0">
              <a:latin typeface="HelveticaNeueLT Pro 53 Ex" panose="020B0605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836" y="1828800"/>
            <a:ext cx="1399656" cy="1764890"/>
          </a:xfrm>
          <a:prstGeom prst="rect">
            <a:avLst/>
          </a:prstGeom>
        </p:spPr>
      </p:pic>
    </p:spTree>
    <p:extLst>
      <p:ext uri="{BB962C8B-B14F-4D97-AF65-F5344CB8AC3E}">
        <p14:creationId xmlns:p14="http://schemas.microsoft.com/office/powerpoint/2010/main" val="325905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5485"/>
            <a:ext cx="7772400" cy="2387600"/>
          </a:xfrm>
        </p:spPr>
        <p:txBody>
          <a:bodyPr/>
          <a:lstStyle/>
          <a:p>
            <a:r>
              <a:rPr lang="en-US" dirty="0" smtClean="0">
                <a:latin typeface="HelveticaNeueLT Pro 53 Ex"/>
              </a:rPr>
              <a:t>What are your concerns?</a:t>
            </a:r>
            <a:endParaRPr lang="en-US" dirty="0">
              <a:latin typeface="HelveticaNeueLT Pro 53 Ex"/>
            </a:endParaRPr>
          </a:p>
        </p:txBody>
      </p:sp>
    </p:spTree>
    <p:extLst>
      <p:ext uri="{BB962C8B-B14F-4D97-AF65-F5344CB8AC3E}">
        <p14:creationId xmlns:p14="http://schemas.microsoft.com/office/powerpoint/2010/main" val="92789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944915" y="1045030"/>
            <a:ext cx="4862287" cy="4194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95487" y="644920"/>
            <a:ext cx="1161143" cy="400110"/>
          </a:xfrm>
          <a:prstGeom prst="rect">
            <a:avLst/>
          </a:prstGeom>
          <a:noFill/>
        </p:spPr>
        <p:txBody>
          <a:bodyPr wrap="square" rtlCol="0">
            <a:spAutoFit/>
          </a:bodyPr>
          <a:lstStyle/>
          <a:p>
            <a:r>
              <a:rPr lang="en-US" sz="2000" b="1" dirty="0"/>
              <a:t>Location</a:t>
            </a:r>
            <a:r>
              <a:rPr lang="en-US" dirty="0"/>
              <a:t> </a:t>
            </a:r>
          </a:p>
        </p:txBody>
      </p:sp>
      <p:sp>
        <p:nvSpPr>
          <p:cNvPr id="4" name="TextBox 3"/>
          <p:cNvSpPr txBox="1"/>
          <p:nvPr/>
        </p:nvSpPr>
        <p:spPr>
          <a:xfrm>
            <a:off x="290286" y="5081379"/>
            <a:ext cx="2148115" cy="707886"/>
          </a:xfrm>
          <a:prstGeom prst="rect">
            <a:avLst/>
          </a:prstGeom>
          <a:noFill/>
        </p:spPr>
        <p:txBody>
          <a:bodyPr wrap="square" rtlCol="0">
            <a:spAutoFit/>
          </a:bodyPr>
          <a:lstStyle/>
          <a:p>
            <a:pPr algn="ctr"/>
            <a:r>
              <a:rPr lang="en-US" sz="2000" b="1" dirty="0"/>
              <a:t>Victim</a:t>
            </a:r>
          </a:p>
          <a:p>
            <a:pPr algn="ctr"/>
            <a:r>
              <a:rPr lang="en-US" sz="2000" b="1" dirty="0"/>
              <a:t>(Community)</a:t>
            </a:r>
            <a:r>
              <a:rPr lang="en-US" b="1" dirty="0"/>
              <a:t>  </a:t>
            </a:r>
          </a:p>
        </p:txBody>
      </p:sp>
      <p:sp>
        <p:nvSpPr>
          <p:cNvPr id="5" name="TextBox 4"/>
          <p:cNvSpPr txBox="1"/>
          <p:nvPr/>
        </p:nvSpPr>
        <p:spPr>
          <a:xfrm>
            <a:off x="6807201" y="5051662"/>
            <a:ext cx="1654629" cy="707886"/>
          </a:xfrm>
          <a:prstGeom prst="rect">
            <a:avLst/>
          </a:prstGeom>
          <a:noFill/>
        </p:spPr>
        <p:txBody>
          <a:bodyPr wrap="square" rtlCol="0">
            <a:spAutoFit/>
          </a:bodyPr>
          <a:lstStyle/>
          <a:p>
            <a:pPr algn="ctr"/>
            <a:r>
              <a:rPr lang="en-US" sz="2000" b="1" dirty="0"/>
              <a:t>Offender</a:t>
            </a:r>
          </a:p>
          <a:p>
            <a:pPr algn="ctr"/>
            <a:r>
              <a:rPr lang="en-US" sz="2000" b="1" dirty="0"/>
              <a:t>(Transient)</a:t>
            </a:r>
          </a:p>
        </p:txBody>
      </p:sp>
      <p:sp>
        <p:nvSpPr>
          <p:cNvPr id="6" name="TextBox 5"/>
          <p:cNvSpPr txBox="1"/>
          <p:nvPr/>
        </p:nvSpPr>
        <p:spPr>
          <a:xfrm>
            <a:off x="3200400" y="2946402"/>
            <a:ext cx="2351315" cy="1323439"/>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Crime Triangle </a:t>
            </a:r>
          </a:p>
        </p:txBody>
      </p:sp>
    </p:spTree>
    <p:extLst>
      <p:ext uri="{BB962C8B-B14F-4D97-AF65-F5344CB8AC3E}">
        <p14:creationId xmlns:p14="http://schemas.microsoft.com/office/powerpoint/2010/main" val="1014893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126"/>
            <a:ext cx="8081010" cy="1325563"/>
          </a:xfrm>
        </p:spPr>
        <p:txBody>
          <a:bodyPr/>
          <a:lstStyle/>
          <a:p>
            <a:pPr algn="ctr"/>
            <a:r>
              <a:rPr lang="en-US" dirty="0" smtClean="0">
                <a:latin typeface="HelveticaNeueLT Pro 53 Ex" panose="020B0605020202020204" pitchFamily="34" charset="0"/>
              </a:rPr>
              <a:t>Location (Solutions)</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310454" y="1561260"/>
            <a:ext cx="7886700" cy="4692056"/>
          </a:xfrm>
        </p:spPr>
        <p:txBody>
          <a:bodyPr>
            <a:normAutofit fontScale="70000" lnSpcReduction="20000"/>
          </a:bodyPr>
          <a:lstStyle/>
          <a:p>
            <a:pPr marL="0" indent="0" algn="ctr">
              <a:buNone/>
            </a:pPr>
            <a:r>
              <a:rPr lang="en-US" dirty="0" smtClean="0">
                <a:latin typeface="Arial" panose="020B0604020202020204" pitchFamily="34" charset="0"/>
                <a:cs typeface="Arial" panose="020B0604020202020204" pitchFamily="34" charset="0"/>
              </a:rPr>
              <a:t>Apply CPTED concepts to the identified encampments or loitering areas to decrease the problems caused by them:</a:t>
            </a:r>
          </a:p>
          <a:p>
            <a:r>
              <a:rPr lang="en-US" dirty="0" smtClean="0">
                <a:latin typeface="Arial" panose="020B0604020202020204" pitchFamily="34" charset="0"/>
                <a:cs typeface="Arial" panose="020B0604020202020204" pitchFamily="34" charset="0"/>
              </a:rPr>
              <a:t>Tree and Brush </a:t>
            </a: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itigation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Create sustainable low maintenance vegetation areas</a:t>
            </a:r>
          </a:p>
          <a:p>
            <a:r>
              <a:rPr lang="en-US" dirty="0" smtClean="0">
                <a:latin typeface="Arial" panose="020B0604020202020204" pitchFamily="34" charset="0"/>
                <a:cs typeface="Arial" panose="020B0604020202020204" pitchFamily="34" charset="0"/>
              </a:rPr>
              <a:t>Displace the encampments from being conveniently located near retail areas and highway interchanges</a:t>
            </a:r>
          </a:p>
          <a:p>
            <a:r>
              <a:rPr lang="en-US" dirty="0" smtClean="0">
                <a:latin typeface="Arial" panose="020B0604020202020204" pitchFamily="34" charset="0"/>
                <a:cs typeface="Arial" panose="020B0604020202020204" pitchFamily="34" charset="0"/>
              </a:rPr>
              <a:t>Create MOUs with stakeholders (Highline Canal, Ramada, CDOT, etc.)</a:t>
            </a:r>
          </a:p>
          <a:p>
            <a:r>
              <a:rPr lang="en-US" dirty="0" smtClean="0">
                <a:latin typeface="Arial" panose="020B0604020202020204" pitchFamily="34" charset="0"/>
                <a:cs typeface="Arial" panose="020B0604020202020204" pitchFamily="34" charset="0"/>
              </a:rPr>
              <a:t>Noise Deterrent Devices (Mosquito)</a:t>
            </a:r>
          </a:p>
          <a:p>
            <a:r>
              <a:rPr lang="en-US" dirty="0" smtClean="0">
                <a:latin typeface="Arial" panose="020B0604020202020204" pitchFamily="34" charset="0"/>
                <a:cs typeface="Arial" panose="020B0604020202020204" pitchFamily="34" charset="0"/>
              </a:rPr>
              <a:t>Increased Lighting</a:t>
            </a:r>
          </a:p>
          <a:p>
            <a:r>
              <a:rPr lang="en-US" dirty="0" smtClean="0">
                <a:latin typeface="Arial" panose="020B0604020202020204" pitchFamily="34" charset="0"/>
                <a:cs typeface="Arial" panose="020B0604020202020204" pitchFamily="34" charset="0"/>
              </a:rPr>
              <a:t>Surveillance Systems</a:t>
            </a:r>
          </a:p>
          <a:p>
            <a:r>
              <a:rPr lang="en-US" dirty="0" smtClean="0">
                <a:latin typeface="Arial" panose="020B0604020202020204" pitchFamily="34" charset="0"/>
                <a:cs typeface="Arial" panose="020B0604020202020204" pitchFamily="34" charset="0"/>
              </a:rPr>
              <a:t>Water Sprinklers</a:t>
            </a:r>
          </a:p>
          <a:p>
            <a:r>
              <a:rPr lang="en-US" dirty="0" smtClean="0">
                <a:latin typeface="Arial" panose="020B0604020202020204" pitchFamily="34" charset="0"/>
                <a:cs typeface="Arial" panose="020B0604020202020204" pitchFamily="34" charset="0"/>
              </a:rPr>
              <a:t>No Trespassing Signage &amp; Pre-Authorization for Police</a:t>
            </a:r>
          </a:p>
          <a:p>
            <a:r>
              <a:rPr lang="en-US" dirty="0" smtClean="0">
                <a:latin typeface="Arial" panose="020B0604020202020204" pitchFamily="34" charset="0"/>
                <a:cs typeface="Arial" panose="020B0604020202020204" pitchFamily="34" charset="0"/>
              </a:rPr>
              <a:t>Consistent policies </a:t>
            </a:r>
          </a:p>
          <a:p>
            <a:r>
              <a:rPr lang="en-US" dirty="0" smtClean="0">
                <a:latin typeface="Arial" panose="020B0604020202020204" pitchFamily="34" charset="0"/>
                <a:cs typeface="Arial" panose="020B0604020202020204" pitchFamily="34" charset="0"/>
              </a:rPr>
              <a:t>No tolerance approach to criminal behavior</a:t>
            </a:r>
          </a:p>
          <a:p>
            <a:pPr marL="0" indent="0">
              <a:buNone/>
            </a:pPr>
            <a:endParaRPr lang="en-US" dirty="0" smtClean="0"/>
          </a:p>
          <a:p>
            <a:endParaRPr lang="en-US" dirty="0" smtClean="0"/>
          </a:p>
          <a:p>
            <a:endParaRPr lang="en-US" dirty="0"/>
          </a:p>
        </p:txBody>
      </p:sp>
      <p:grpSp>
        <p:nvGrpSpPr>
          <p:cNvPr id="7" name="Group 6"/>
          <p:cNvGrpSpPr/>
          <p:nvPr/>
        </p:nvGrpSpPr>
        <p:grpSpPr>
          <a:xfrm>
            <a:off x="1494503" y="589935"/>
            <a:ext cx="973394" cy="746416"/>
            <a:chOff x="1494503" y="589935"/>
            <a:chExt cx="973394" cy="746416"/>
          </a:xfrm>
        </p:grpSpPr>
        <p:sp>
          <p:nvSpPr>
            <p:cNvPr id="4" name="Isosceles Triangle 3"/>
            <p:cNvSpPr/>
            <p:nvPr/>
          </p:nvSpPr>
          <p:spPr>
            <a:xfrm>
              <a:off x="1494503" y="589935"/>
              <a:ext cx="973394" cy="746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88198" y="848641"/>
              <a:ext cx="643125" cy="400110"/>
            </a:xfrm>
            <a:prstGeom prst="rect">
              <a:avLst/>
            </a:prstGeom>
          </p:spPr>
          <p:txBody>
            <a:bodyPr wrap="none">
              <a:spAutoFit/>
            </a:bodyPr>
            <a:lstStyle/>
            <a:p>
              <a:pPr algn="ctr"/>
              <a:r>
                <a:rPr lang="en-US" sz="1000" b="1" dirty="0">
                  <a:solidFill>
                    <a:srgbClr val="FFFF00"/>
                  </a:solidFill>
                  <a:effectLst>
                    <a:outerShdw blurRad="38100" dist="38100" dir="2700000" algn="tl">
                      <a:srgbClr val="000000">
                        <a:alpha val="43137"/>
                      </a:srgbClr>
                    </a:outerShdw>
                  </a:effectLst>
                </a:rPr>
                <a:t>Crime </a:t>
              </a:r>
              <a:endParaRPr lang="en-US" sz="1000" b="1" dirty="0" smtClean="0">
                <a:solidFill>
                  <a:srgbClr val="FFFF00"/>
                </a:solidFill>
                <a:effectLst>
                  <a:outerShdw blurRad="38100" dist="38100" dir="2700000" algn="tl">
                    <a:srgbClr val="000000">
                      <a:alpha val="43137"/>
                    </a:srgbClr>
                  </a:outerShdw>
                </a:effectLst>
              </a:endParaRPr>
            </a:p>
            <a:p>
              <a:pPr algn="ctr"/>
              <a:r>
                <a:rPr lang="en-US" sz="1000" b="1" dirty="0" smtClean="0">
                  <a:solidFill>
                    <a:srgbClr val="FFFF00"/>
                  </a:solidFill>
                  <a:effectLst>
                    <a:outerShdw blurRad="38100" dist="38100" dir="2700000" algn="tl">
                      <a:srgbClr val="000000">
                        <a:alpha val="43137"/>
                      </a:srgbClr>
                    </a:outerShdw>
                  </a:effectLst>
                </a:rPr>
                <a:t>Triangle </a:t>
              </a:r>
              <a:endParaRPr lang="en-US" sz="1000"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62752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44" y="575894"/>
            <a:ext cx="8089618" cy="1325563"/>
          </a:xfrm>
        </p:spPr>
        <p:txBody>
          <a:bodyPr/>
          <a:lstStyle/>
          <a:p>
            <a:r>
              <a:rPr lang="en-US" dirty="0" smtClean="0">
                <a:latin typeface="HelveticaNeueLT Pro 53 Ex" panose="020B0605020202020204" pitchFamily="34" charset="0"/>
              </a:rPr>
              <a:t>Businesses - Take Action</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38210" y="1898185"/>
            <a:ext cx="8671328" cy="2162537"/>
          </a:xfrm>
        </p:spPr>
        <p:txBody>
          <a:bodyPr>
            <a:normAutofit fontScale="70000" lnSpcReduction="20000"/>
          </a:bodyPr>
          <a:lstStyle/>
          <a:p>
            <a:r>
              <a:rPr lang="en-US" sz="2400" dirty="0" smtClean="0">
                <a:latin typeface="Arial" panose="020B0604020202020204" pitchFamily="34" charset="0"/>
                <a:cs typeface="Arial" panose="020B0604020202020204" pitchFamily="34" charset="0"/>
              </a:rPr>
              <a:t>Lights</a:t>
            </a:r>
          </a:p>
          <a:p>
            <a:r>
              <a:rPr lang="en-US" sz="2400" dirty="0" smtClean="0">
                <a:latin typeface="Arial" panose="020B0604020202020204" pitchFamily="34" charset="0"/>
                <a:cs typeface="Arial" panose="020B0604020202020204" pitchFamily="34" charset="0"/>
              </a:rPr>
              <a:t>Landscape</a:t>
            </a:r>
          </a:p>
          <a:p>
            <a:r>
              <a:rPr lang="en-US" sz="2400" dirty="0" smtClean="0">
                <a:latin typeface="Arial" panose="020B0604020202020204" pitchFamily="34" charset="0"/>
                <a:cs typeface="Arial" panose="020B0604020202020204" pitchFamily="34" charset="0"/>
              </a:rPr>
              <a:t>Access</a:t>
            </a:r>
          </a:p>
          <a:p>
            <a:r>
              <a:rPr lang="en-US" sz="2400" dirty="0" smtClean="0">
                <a:latin typeface="Arial" panose="020B0604020202020204" pitchFamily="34" charset="0"/>
                <a:cs typeface="Arial" panose="020B0604020202020204" pitchFamily="34" charset="0"/>
              </a:rPr>
              <a:t>“No Trespassing” signs</a:t>
            </a:r>
          </a:p>
          <a:p>
            <a:r>
              <a:rPr lang="en-US" sz="2400" dirty="0" smtClean="0">
                <a:latin typeface="Arial" panose="020B0604020202020204" pitchFamily="34" charset="0"/>
                <a:cs typeface="Arial" panose="020B0604020202020204" pitchFamily="34" charset="0"/>
              </a:rPr>
              <a:t>“Patron only” signs</a:t>
            </a:r>
          </a:p>
          <a:p>
            <a:r>
              <a:rPr lang="en-US" sz="2400" dirty="0" smtClean="0">
                <a:latin typeface="Arial" panose="020B0604020202020204" pitchFamily="34" charset="0"/>
                <a:cs typeface="Arial" panose="020B0604020202020204" pitchFamily="34" charset="0"/>
              </a:rPr>
              <a:t>Enable vs Help</a:t>
            </a:r>
          </a:p>
          <a:p>
            <a:r>
              <a:rPr lang="en-US" sz="2400" dirty="0" smtClean="0">
                <a:latin typeface="Arial" panose="020B0604020202020204" pitchFamily="34" charset="0"/>
                <a:cs typeface="Arial" panose="020B0604020202020204" pitchFamily="34" charset="0"/>
              </a:rPr>
              <a:t>Proactive vs. Reactive</a:t>
            </a:r>
          </a:p>
          <a:p>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p:txBody>
      </p:sp>
      <p:sp>
        <p:nvSpPr>
          <p:cNvPr id="7" name="TextBox 6"/>
          <p:cNvSpPr txBox="1"/>
          <p:nvPr/>
        </p:nvSpPr>
        <p:spPr>
          <a:xfrm>
            <a:off x="234463" y="5287107"/>
            <a:ext cx="8721967" cy="646331"/>
          </a:xfrm>
          <a:prstGeom prst="rect">
            <a:avLst/>
          </a:prstGeom>
          <a:noFill/>
        </p:spPr>
        <p:txBody>
          <a:bodyPr wrap="square" rtlCol="0">
            <a:spAutoFit/>
          </a:bodyPr>
          <a:lstStyle/>
          <a:p>
            <a:pPr algn="ctr"/>
            <a:r>
              <a:rPr lang="en-US" sz="3600" i="1" dirty="0" smtClean="0">
                <a:latin typeface="Arial" panose="020B0604020202020204" pitchFamily="34" charset="0"/>
                <a:cs typeface="Arial" panose="020B0604020202020204" pitchFamily="34" charset="0"/>
              </a:rPr>
              <a:t>“Let us not criminalize”</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5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856616"/>
            <a:ext cx="8149590" cy="1325563"/>
          </a:xfrm>
        </p:spPr>
        <p:txBody>
          <a:bodyPr/>
          <a:lstStyle/>
          <a:p>
            <a:pPr algn="ctr"/>
            <a:r>
              <a:rPr lang="en-US" dirty="0" smtClean="0">
                <a:latin typeface="HelveticaNeueLT Pro 53 Ex" panose="020B0605020202020204" pitchFamily="34" charset="0"/>
              </a:rPr>
              <a:t>Victims (Community)</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28600" y="2419985"/>
            <a:ext cx="7886700" cy="3397885"/>
          </a:xfrm>
        </p:spPr>
        <p:txBody>
          <a:bodyPr/>
          <a:lstStyle/>
          <a:p>
            <a:r>
              <a:rPr lang="en-US" dirty="0" smtClean="0">
                <a:latin typeface="Arial" panose="020B0604020202020204" pitchFamily="34" charset="0"/>
                <a:cs typeface="Arial" panose="020B0604020202020204" pitchFamily="34" charset="0"/>
              </a:rPr>
              <a:t>Solicit Input and Participation</a:t>
            </a:r>
          </a:p>
          <a:p>
            <a:r>
              <a:rPr lang="en-US" dirty="0" smtClean="0">
                <a:latin typeface="Arial" panose="020B0604020202020204" pitchFamily="34" charset="0"/>
                <a:cs typeface="Arial" panose="020B0604020202020204" pitchFamily="34" charset="0"/>
              </a:rPr>
              <a:t>Education Programs for Police, City Staff, Local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usinesses and Residents</a:t>
            </a:r>
          </a:p>
          <a:p>
            <a:r>
              <a:rPr lang="en-US" dirty="0" smtClean="0">
                <a:latin typeface="Arial" panose="020B0604020202020204" pitchFamily="34" charset="0"/>
                <a:cs typeface="Arial" panose="020B0604020202020204" pitchFamily="34" charset="0"/>
              </a:rPr>
              <a:t>Explore Available Resources</a:t>
            </a:r>
          </a:p>
          <a:p>
            <a:r>
              <a:rPr lang="en-US" dirty="0" smtClean="0">
                <a:latin typeface="Arial" panose="020B0604020202020204" pitchFamily="34" charset="0"/>
                <a:cs typeface="Arial" panose="020B0604020202020204" pitchFamily="34" charset="0"/>
              </a:rPr>
              <a:t>Create Partnerships </a:t>
            </a:r>
          </a:p>
          <a:p>
            <a:r>
              <a:rPr lang="en-US" dirty="0" smtClean="0">
                <a:latin typeface="Arial" panose="020B0604020202020204" pitchFamily="34" charset="0"/>
                <a:cs typeface="Arial" panose="020B0604020202020204" pitchFamily="34" charset="0"/>
              </a:rPr>
              <a:t>Assess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rogress</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1337187" y="1071716"/>
            <a:ext cx="973394" cy="746416"/>
            <a:chOff x="1494503" y="589935"/>
            <a:chExt cx="973394" cy="746416"/>
          </a:xfrm>
        </p:grpSpPr>
        <p:sp>
          <p:nvSpPr>
            <p:cNvPr id="5" name="Isosceles Triangle 4"/>
            <p:cNvSpPr/>
            <p:nvPr/>
          </p:nvSpPr>
          <p:spPr>
            <a:xfrm>
              <a:off x="1494503" y="589935"/>
              <a:ext cx="973394" cy="746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88198" y="848641"/>
              <a:ext cx="643125" cy="400110"/>
            </a:xfrm>
            <a:prstGeom prst="rect">
              <a:avLst/>
            </a:prstGeom>
          </p:spPr>
          <p:txBody>
            <a:bodyPr wrap="none">
              <a:spAutoFit/>
            </a:bodyPr>
            <a:lstStyle/>
            <a:p>
              <a:pPr algn="ctr"/>
              <a:r>
                <a:rPr lang="en-US" sz="1000" b="1" dirty="0">
                  <a:solidFill>
                    <a:srgbClr val="FFFF00"/>
                  </a:solidFill>
                  <a:effectLst>
                    <a:outerShdw blurRad="38100" dist="38100" dir="2700000" algn="tl">
                      <a:srgbClr val="000000">
                        <a:alpha val="43137"/>
                      </a:srgbClr>
                    </a:outerShdw>
                  </a:effectLst>
                </a:rPr>
                <a:t>Crime </a:t>
              </a:r>
              <a:endParaRPr lang="en-US" sz="1000" b="1" dirty="0" smtClean="0">
                <a:solidFill>
                  <a:srgbClr val="FFFF00"/>
                </a:solidFill>
                <a:effectLst>
                  <a:outerShdw blurRad="38100" dist="38100" dir="2700000" algn="tl">
                    <a:srgbClr val="000000">
                      <a:alpha val="43137"/>
                    </a:srgbClr>
                  </a:outerShdw>
                </a:effectLst>
              </a:endParaRPr>
            </a:p>
            <a:p>
              <a:pPr algn="ctr"/>
              <a:r>
                <a:rPr lang="en-US" sz="1000" b="1" dirty="0" smtClean="0">
                  <a:solidFill>
                    <a:srgbClr val="FFFF00"/>
                  </a:solidFill>
                  <a:effectLst>
                    <a:outerShdw blurRad="38100" dist="38100" dir="2700000" algn="tl">
                      <a:srgbClr val="000000">
                        <a:alpha val="43137"/>
                      </a:srgbClr>
                    </a:outerShdw>
                  </a:effectLst>
                </a:rPr>
                <a:t>Triangle </a:t>
              </a:r>
              <a:endParaRPr lang="en-US" sz="1000"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66229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65" y="880942"/>
            <a:ext cx="8081597" cy="1325563"/>
          </a:xfrm>
        </p:spPr>
        <p:txBody>
          <a:bodyPr/>
          <a:lstStyle/>
          <a:p>
            <a:pPr algn="ctr"/>
            <a:r>
              <a:rPr lang="en-US" dirty="0" smtClean="0">
                <a:latin typeface="HelveticaNeueLT Pro 53 Ex" panose="020B0605020202020204" pitchFamily="34" charset="0"/>
              </a:rPr>
              <a:t>Offender (Transients)</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41788" y="2259379"/>
            <a:ext cx="7886700" cy="4351338"/>
          </a:xfrm>
        </p:spPr>
        <p:txBody>
          <a:bodyPr/>
          <a:lstStyle/>
          <a:p>
            <a:r>
              <a:rPr lang="en-US" dirty="0" smtClean="0">
                <a:latin typeface="Arial" panose="020B0604020202020204" pitchFamily="34" charset="0"/>
                <a:cs typeface="Arial" panose="020B0604020202020204" pitchFamily="34" charset="0"/>
              </a:rPr>
              <a:t>Resources and Referral </a:t>
            </a:r>
          </a:p>
          <a:p>
            <a:r>
              <a:rPr lang="en-US" dirty="0" smtClean="0">
                <a:latin typeface="Arial" panose="020B0604020202020204" pitchFamily="34" charset="0"/>
                <a:cs typeface="Arial" panose="020B0604020202020204" pitchFamily="34" charset="0"/>
              </a:rPr>
              <a:t>Mental Health and Addiction Resources</a:t>
            </a:r>
          </a:p>
          <a:p>
            <a:r>
              <a:rPr lang="en-US" dirty="0" smtClean="0">
                <a:latin typeface="Arial" panose="020B0604020202020204" pitchFamily="34" charset="0"/>
                <a:cs typeface="Arial" panose="020B0604020202020204" pitchFamily="34" charset="0"/>
              </a:rPr>
              <a:t>Structured Camping Facilities</a:t>
            </a:r>
          </a:p>
          <a:p>
            <a:r>
              <a:rPr lang="en-US" dirty="0" smtClean="0">
                <a:latin typeface="Arial" panose="020B0604020202020204" pitchFamily="34" charset="0"/>
                <a:cs typeface="Arial" panose="020B0604020202020204" pitchFamily="34" charset="0"/>
              </a:rPr>
              <a:t>Work and Low Income Housing Opportunities </a:t>
            </a:r>
          </a:p>
          <a:p>
            <a:r>
              <a:rPr lang="en-US" dirty="0" smtClean="0">
                <a:latin typeface="Arial" panose="020B0604020202020204" pitchFamily="34" charset="0"/>
                <a:cs typeface="Arial" panose="020B0604020202020204" pitchFamily="34" charset="0"/>
              </a:rPr>
              <a:t>Increase Enforcement</a:t>
            </a:r>
          </a:p>
          <a:p>
            <a:r>
              <a:rPr lang="en-US" dirty="0" smtClean="0">
                <a:latin typeface="Arial" panose="020B0604020202020204" pitchFamily="34" charset="0"/>
                <a:cs typeface="Arial" panose="020B0604020202020204" pitchFamily="34" charset="0"/>
              </a:rPr>
              <a:t>Law or Ordinance Changes</a:t>
            </a:r>
          </a:p>
          <a:p>
            <a:r>
              <a:rPr lang="en-US" dirty="0" smtClean="0">
                <a:latin typeface="Arial" panose="020B0604020202020204" pitchFamily="34" charset="0"/>
                <a:cs typeface="Arial" panose="020B0604020202020204" pitchFamily="34" charset="0"/>
              </a:rPr>
              <a:t>Providing Day Resource Centers</a:t>
            </a:r>
          </a:p>
          <a:p>
            <a:endParaRPr lang="en-US" dirty="0" smtClean="0"/>
          </a:p>
        </p:txBody>
      </p:sp>
      <p:grpSp>
        <p:nvGrpSpPr>
          <p:cNvPr id="4" name="Group 3"/>
          <p:cNvGrpSpPr/>
          <p:nvPr/>
        </p:nvGrpSpPr>
        <p:grpSpPr>
          <a:xfrm>
            <a:off x="1258529" y="1113318"/>
            <a:ext cx="973394" cy="746416"/>
            <a:chOff x="1494503" y="589935"/>
            <a:chExt cx="973394" cy="746416"/>
          </a:xfrm>
        </p:grpSpPr>
        <p:sp>
          <p:nvSpPr>
            <p:cNvPr id="5" name="Isosceles Triangle 4"/>
            <p:cNvSpPr/>
            <p:nvPr/>
          </p:nvSpPr>
          <p:spPr>
            <a:xfrm>
              <a:off x="1494503" y="589935"/>
              <a:ext cx="973394" cy="746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88198" y="848641"/>
              <a:ext cx="643125" cy="400110"/>
            </a:xfrm>
            <a:prstGeom prst="rect">
              <a:avLst/>
            </a:prstGeom>
          </p:spPr>
          <p:txBody>
            <a:bodyPr wrap="none">
              <a:spAutoFit/>
            </a:bodyPr>
            <a:lstStyle/>
            <a:p>
              <a:pPr algn="ctr"/>
              <a:r>
                <a:rPr lang="en-US" sz="1000" b="1" dirty="0">
                  <a:solidFill>
                    <a:srgbClr val="FFFF00"/>
                  </a:solidFill>
                  <a:effectLst>
                    <a:outerShdw blurRad="38100" dist="38100" dir="2700000" algn="tl">
                      <a:srgbClr val="000000">
                        <a:alpha val="43137"/>
                      </a:srgbClr>
                    </a:outerShdw>
                  </a:effectLst>
                </a:rPr>
                <a:t>Crime </a:t>
              </a:r>
              <a:endParaRPr lang="en-US" sz="1000" b="1" dirty="0" smtClean="0">
                <a:solidFill>
                  <a:srgbClr val="FFFF00"/>
                </a:solidFill>
                <a:effectLst>
                  <a:outerShdw blurRad="38100" dist="38100" dir="2700000" algn="tl">
                    <a:srgbClr val="000000">
                      <a:alpha val="43137"/>
                    </a:srgbClr>
                  </a:outerShdw>
                </a:effectLst>
              </a:endParaRPr>
            </a:p>
            <a:p>
              <a:pPr algn="ctr"/>
              <a:r>
                <a:rPr lang="en-US" sz="1000" b="1" dirty="0" smtClean="0">
                  <a:solidFill>
                    <a:srgbClr val="FFFF00"/>
                  </a:solidFill>
                  <a:effectLst>
                    <a:outerShdw blurRad="38100" dist="38100" dir="2700000" algn="tl">
                      <a:srgbClr val="000000">
                        <a:alpha val="43137"/>
                      </a:srgbClr>
                    </a:outerShdw>
                  </a:effectLst>
                </a:rPr>
                <a:t>Triangle </a:t>
              </a:r>
              <a:endParaRPr lang="en-US" sz="1000"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99256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3226"/>
            <a:ext cx="9144000" cy="769441"/>
          </a:xfrm>
          <a:prstGeom prst="rect">
            <a:avLst/>
          </a:prstGeom>
          <a:noFill/>
        </p:spPr>
        <p:txBody>
          <a:bodyPr wrap="square" rtlCol="0">
            <a:spAutoFit/>
          </a:bodyPr>
          <a:lstStyle/>
          <a:p>
            <a:pPr algn="ctr"/>
            <a:r>
              <a:rPr lang="en-US" sz="4400" dirty="0" smtClean="0">
                <a:latin typeface="HelveticaNeueLT Pro 53 Ex"/>
              </a:rPr>
              <a:t>City of Northglenn Task Force</a:t>
            </a:r>
            <a:endParaRPr lang="en-US" sz="4400" dirty="0">
              <a:latin typeface="HelveticaNeueLT Pro 53 Ex"/>
            </a:endParaRPr>
          </a:p>
        </p:txBody>
      </p:sp>
      <p:sp>
        <p:nvSpPr>
          <p:cNvPr id="3" name="TextBox 2"/>
          <p:cNvSpPr txBox="1"/>
          <p:nvPr/>
        </p:nvSpPr>
        <p:spPr>
          <a:xfrm>
            <a:off x="953729" y="1966452"/>
            <a:ext cx="7187381" cy="3970318"/>
          </a:xfrm>
          <a:prstGeom prst="rect">
            <a:avLst/>
          </a:prstGeom>
          <a:noFill/>
        </p:spPr>
        <p:txBody>
          <a:bodyPr wrap="square" rtlCol="0">
            <a:spAutoFit/>
          </a:bodyPr>
          <a:lstStyle/>
          <a:p>
            <a:r>
              <a:rPr lang="en-US" dirty="0" smtClean="0"/>
              <a:t>-City Management</a:t>
            </a:r>
          </a:p>
          <a:p>
            <a:r>
              <a:rPr lang="en-US" dirty="0" smtClean="0"/>
              <a:t>-City Attorney</a:t>
            </a:r>
          </a:p>
          <a:p>
            <a:r>
              <a:rPr lang="en-US" dirty="0" smtClean="0"/>
              <a:t>-Police Department</a:t>
            </a:r>
          </a:p>
          <a:p>
            <a:r>
              <a:rPr lang="en-US" dirty="0" smtClean="0"/>
              <a:t>-Municipal Court</a:t>
            </a:r>
          </a:p>
          <a:p>
            <a:r>
              <a:rPr lang="en-US" dirty="0" smtClean="0"/>
              <a:t>-Code Enforcement</a:t>
            </a:r>
          </a:p>
          <a:p>
            <a:r>
              <a:rPr lang="en-US" dirty="0" smtClean="0"/>
              <a:t>-Parks Department</a:t>
            </a:r>
          </a:p>
          <a:p>
            <a:r>
              <a:rPr lang="en-US" dirty="0" smtClean="0"/>
              <a:t>-Public Works Department</a:t>
            </a:r>
          </a:p>
          <a:p>
            <a:r>
              <a:rPr lang="en-US" dirty="0" smtClean="0"/>
              <a:t>-Human Resources/Risk Management</a:t>
            </a:r>
          </a:p>
          <a:p>
            <a:endParaRPr lang="en-US" dirty="0"/>
          </a:p>
          <a:p>
            <a:r>
              <a:rPr lang="en-US" dirty="0"/>
              <a:t>	</a:t>
            </a:r>
            <a:r>
              <a:rPr lang="en-US" b="1" dirty="0" smtClean="0"/>
              <a:t>Who is impacted?</a:t>
            </a:r>
          </a:p>
          <a:p>
            <a:endParaRPr lang="en-US" dirty="0"/>
          </a:p>
          <a:p>
            <a:r>
              <a:rPr lang="en-US" dirty="0" smtClean="0"/>
              <a:t>		</a:t>
            </a:r>
            <a:r>
              <a:rPr lang="en-US" b="1" dirty="0" smtClean="0"/>
              <a:t>What are the impacts? </a:t>
            </a:r>
          </a:p>
          <a:p>
            <a:endParaRPr lang="en-US" dirty="0"/>
          </a:p>
          <a:p>
            <a:r>
              <a:rPr lang="en-US" dirty="0" smtClean="0"/>
              <a:t>			</a:t>
            </a:r>
            <a:r>
              <a:rPr lang="en-US" b="1" dirty="0" smtClean="0"/>
              <a:t>How can we help mitigate the problems?</a:t>
            </a:r>
            <a:endParaRPr lang="en-US" b="1" dirty="0"/>
          </a:p>
        </p:txBody>
      </p:sp>
    </p:spTree>
    <p:extLst>
      <p:ext uri="{BB962C8B-B14F-4D97-AF65-F5344CB8AC3E}">
        <p14:creationId xmlns:p14="http://schemas.microsoft.com/office/powerpoint/2010/main" val="1144343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845772"/>
            <a:ext cx="8140212" cy="1325563"/>
          </a:xfrm>
        </p:spPr>
        <p:txBody>
          <a:bodyPr/>
          <a:lstStyle/>
          <a:p>
            <a:pPr algn="ctr"/>
            <a:r>
              <a:rPr lang="en-US" dirty="0" smtClean="0">
                <a:latin typeface="HelveticaNeueLT Pro 53 Ex" panose="020B0605020202020204" pitchFamily="34" charset="0"/>
              </a:rPr>
              <a:t>The Problem</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53512" y="1978025"/>
            <a:ext cx="7886700" cy="1984375"/>
          </a:xfrm>
        </p:spPr>
        <p:txBody>
          <a:bodyPr>
            <a:normAutofit/>
          </a:bodyPr>
          <a:lstStyle/>
          <a:p>
            <a:r>
              <a:rPr lang="en-US" dirty="0" smtClean="0"/>
              <a:t>It won’t just go away</a:t>
            </a:r>
          </a:p>
          <a:p>
            <a:r>
              <a:rPr lang="en-US" dirty="0" smtClean="0"/>
              <a:t>Must be sustainable and impactful</a:t>
            </a:r>
          </a:p>
          <a:p>
            <a:r>
              <a:rPr lang="en-US" dirty="0" smtClean="0"/>
              <a:t>Must have the best interest and support of the Community</a:t>
            </a:r>
          </a:p>
        </p:txBody>
      </p:sp>
      <p:sp>
        <p:nvSpPr>
          <p:cNvPr id="4" name="TextBox 3"/>
          <p:cNvSpPr txBox="1"/>
          <p:nvPr/>
        </p:nvSpPr>
        <p:spPr>
          <a:xfrm>
            <a:off x="222739" y="4149969"/>
            <a:ext cx="8686800" cy="1077218"/>
          </a:xfrm>
          <a:prstGeom prst="rect">
            <a:avLst/>
          </a:prstGeom>
          <a:noFill/>
        </p:spPr>
        <p:txBody>
          <a:bodyPr wrap="square" rtlCol="0">
            <a:spAutoFit/>
          </a:bodyPr>
          <a:lstStyle/>
          <a:p>
            <a:pPr algn="ctr"/>
            <a:r>
              <a:rPr lang="en-US" sz="3200" dirty="0" smtClean="0">
                <a:latin typeface="HelveticaNeueLT Pro 53 Ex" panose="020B0605020202020204" pitchFamily="34" charset="0"/>
              </a:rPr>
              <a:t>How can you be part of the Solution?</a:t>
            </a:r>
          </a:p>
          <a:p>
            <a:pPr marL="457200" indent="-457200" algn="ctr">
              <a:buFont typeface="Arial" panose="020B0604020202020204" pitchFamily="34" charset="0"/>
              <a:buChar char="•"/>
            </a:pPr>
            <a:r>
              <a:rPr lang="en-US" sz="3200" dirty="0" smtClean="0">
                <a:latin typeface="HelveticaNeueLT Pro 53 Ex" panose="020B0605020202020204" pitchFamily="34" charset="0"/>
              </a:rPr>
              <a:t>Pro-Active Northglenn Task Force</a:t>
            </a:r>
            <a:endParaRPr lang="en-US" sz="3200" dirty="0">
              <a:latin typeface="HelveticaNeueLT Pro 53 Ex" panose="020B0605020202020204" pitchFamily="34" charset="0"/>
            </a:endParaRPr>
          </a:p>
        </p:txBody>
      </p:sp>
    </p:spTree>
    <p:extLst>
      <p:ext uri="{BB962C8B-B14F-4D97-AF65-F5344CB8AC3E}">
        <p14:creationId xmlns:p14="http://schemas.microsoft.com/office/powerpoint/2010/main" val="249552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6978" y="1520791"/>
            <a:ext cx="3768533" cy="4628467"/>
          </a:xfrm>
          <a:prstGeom prst="rect">
            <a:avLst/>
          </a:prstGeom>
        </p:spPr>
      </p:pic>
      <p:sp>
        <p:nvSpPr>
          <p:cNvPr id="3" name="TextBox 2"/>
          <p:cNvSpPr txBox="1"/>
          <p:nvPr/>
        </p:nvSpPr>
        <p:spPr>
          <a:xfrm>
            <a:off x="4196615" y="1633672"/>
            <a:ext cx="473562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Attracted to the Interstate </a:t>
            </a:r>
            <a:r>
              <a:rPr lang="en-US" dirty="0" smtClean="0">
                <a:latin typeface="Arial" panose="020B0604020202020204" pitchFamily="34" charset="0"/>
                <a:cs typeface="Arial" panose="020B0604020202020204" pitchFamily="34" charset="0"/>
              </a:rPr>
              <a:t>Interchanges</a:t>
            </a:r>
          </a:p>
          <a:p>
            <a:pPr algn="ct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&amp; 104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Ave</a:t>
            </a:r>
            <a:r>
              <a:rPr lang="en-US" dirty="0" smtClean="0"/>
              <a:t>, </a:t>
            </a:r>
            <a:r>
              <a:rPr lang="en-US" dirty="0" smtClean="0">
                <a:latin typeface="Arial" panose="020B0604020202020204" pitchFamily="34" charset="0"/>
                <a:cs typeface="Arial" panose="020B0604020202020204" pitchFamily="34" charset="0"/>
              </a:rPr>
              <a:t>and </a:t>
            </a:r>
            <a:r>
              <a:rPr lang="en-US" dirty="0" err="1" smtClean="0">
                <a:latin typeface="Arial" panose="020B0604020202020204" pitchFamily="34" charset="0"/>
                <a:cs typeface="Arial" panose="020B0604020202020204" pitchFamily="34" charset="0"/>
              </a:rPr>
              <a:t>Malley</a:t>
            </a:r>
            <a:r>
              <a:rPr lang="en-US" dirty="0" smtClean="0">
                <a:latin typeface="Arial" panose="020B0604020202020204" pitchFamily="34" charset="0"/>
                <a:cs typeface="Arial" panose="020B0604020202020204" pitchFamily="34" charset="0"/>
              </a:rPr>
              <a:t> Drive</a:t>
            </a:r>
            <a:endParaRPr lang="en-US" dirty="0">
              <a:latin typeface="Arial" panose="020B0604020202020204" pitchFamily="34" charset="0"/>
              <a:cs typeface="Arial" panose="020B0604020202020204" pitchFamily="34" charset="0"/>
            </a:endParaRPr>
          </a:p>
        </p:txBody>
      </p:sp>
      <p:sp>
        <p:nvSpPr>
          <p:cNvPr id="4" name="Oval 3"/>
          <p:cNvSpPr/>
          <p:nvPr/>
        </p:nvSpPr>
        <p:spPr>
          <a:xfrm>
            <a:off x="2142723" y="2309562"/>
            <a:ext cx="493485" cy="449943"/>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282581" y="4164502"/>
            <a:ext cx="493485" cy="449943"/>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215865" y="2291318"/>
            <a:ext cx="4706754"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Attracted to the retail shopping areas</a:t>
            </a:r>
          </a:p>
        </p:txBody>
      </p:sp>
      <p:sp>
        <p:nvSpPr>
          <p:cNvPr id="9" name="Oval 8"/>
          <p:cNvSpPr/>
          <p:nvPr/>
        </p:nvSpPr>
        <p:spPr>
          <a:xfrm>
            <a:off x="1700463" y="2273538"/>
            <a:ext cx="1427277" cy="527575"/>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218140" y="3994456"/>
            <a:ext cx="365297" cy="696991"/>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736431" y="4216849"/>
            <a:ext cx="512820" cy="1315437"/>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341921" y="4235172"/>
            <a:ext cx="758427" cy="367611"/>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2240177" y="2628848"/>
            <a:ext cx="298579" cy="317241"/>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2062012" y="2425787"/>
            <a:ext cx="298579" cy="317241"/>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1999773" y="3826210"/>
            <a:ext cx="298579" cy="317241"/>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2493712" y="4173132"/>
            <a:ext cx="298579" cy="317241"/>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225491" y="2889974"/>
            <a:ext cx="4595991" cy="2585323"/>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Established Transient Encampment Sites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Ramada Inn (North Parking Lot)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Highline Canal (120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Ave.-Webster Lake)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Grange Ditch (south of Northglenn Ambulance)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104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Ave &amp; I-25 (behind the Northglenn sign)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Croke Reservoir</a:t>
            </a:r>
          </a:p>
        </p:txBody>
      </p:sp>
      <p:sp>
        <p:nvSpPr>
          <p:cNvPr id="18" name="5-Point Star 17"/>
          <p:cNvSpPr/>
          <p:nvPr/>
        </p:nvSpPr>
        <p:spPr>
          <a:xfrm>
            <a:off x="3416667" y="3829191"/>
            <a:ext cx="298579" cy="317241"/>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idx="4294967295"/>
          </p:nvPr>
        </p:nvSpPr>
        <p:spPr>
          <a:xfrm>
            <a:off x="875484" y="413252"/>
            <a:ext cx="7941257" cy="1325563"/>
          </a:xfrm>
        </p:spPr>
        <p:txBody>
          <a:bodyPr/>
          <a:lstStyle/>
          <a:p>
            <a:pPr algn="ctr"/>
            <a:r>
              <a:rPr lang="en-US" dirty="0" smtClean="0">
                <a:latin typeface="HelveticaNeueLT Pro 53 Ex" panose="020B0605020202020204" pitchFamily="34" charset="0"/>
              </a:rPr>
              <a:t>Transient Appeal</a:t>
            </a:r>
            <a:endParaRPr lang="en-US" dirty="0">
              <a:latin typeface="HelveticaNeueLT Pro 53 Ex" panose="020B0605020202020204" pitchFamily="34" charset="0"/>
            </a:endParaRPr>
          </a:p>
        </p:txBody>
      </p:sp>
      <p:pic>
        <p:nvPicPr>
          <p:cNvPr id="6" name="Picture 5"/>
          <p:cNvPicPr>
            <a:picLocks noChangeAspect="1"/>
          </p:cNvPicPr>
          <p:nvPr/>
        </p:nvPicPr>
        <p:blipFill>
          <a:blip r:embed="rId4"/>
          <a:stretch>
            <a:fillRect/>
          </a:stretch>
        </p:blipFill>
        <p:spPr>
          <a:xfrm>
            <a:off x="2806717" y="2306378"/>
            <a:ext cx="506012" cy="463336"/>
          </a:xfrm>
          <a:prstGeom prst="rect">
            <a:avLst/>
          </a:prstGeom>
        </p:spPr>
      </p:pic>
      <p:pic>
        <p:nvPicPr>
          <p:cNvPr id="8" name="Picture 7"/>
          <p:cNvPicPr>
            <a:picLocks noChangeAspect="1"/>
          </p:cNvPicPr>
          <p:nvPr/>
        </p:nvPicPr>
        <p:blipFill>
          <a:blip r:embed="rId4"/>
          <a:stretch>
            <a:fillRect/>
          </a:stretch>
        </p:blipFill>
        <p:spPr>
          <a:xfrm>
            <a:off x="2466748" y="2974594"/>
            <a:ext cx="506012" cy="463336"/>
          </a:xfrm>
          <a:prstGeom prst="rect">
            <a:avLst/>
          </a:prstGeom>
        </p:spPr>
      </p:pic>
    </p:spTree>
    <p:extLst>
      <p:ext uri="{BB962C8B-B14F-4D97-AF65-F5344CB8AC3E}">
        <p14:creationId xmlns:p14="http://schemas.microsoft.com/office/powerpoint/2010/main" val="41559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280" y="884890"/>
            <a:ext cx="7886700" cy="1325563"/>
          </a:xfrm>
        </p:spPr>
        <p:txBody>
          <a:bodyPr/>
          <a:lstStyle/>
          <a:p>
            <a:pPr algn="ctr"/>
            <a:r>
              <a:rPr lang="en-US" dirty="0" smtClean="0">
                <a:latin typeface="HelveticaNeueLT Pro 53 Ex" panose="020B0605020202020204" pitchFamily="34" charset="0"/>
              </a:rPr>
              <a:t>“Transient” Reporting </a:t>
            </a:r>
            <a:br>
              <a:rPr lang="en-US" dirty="0" smtClean="0">
                <a:latin typeface="HelveticaNeueLT Pro 53 Ex" panose="020B0605020202020204" pitchFamily="34" charset="0"/>
              </a:rPr>
            </a:br>
            <a:r>
              <a:rPr lang="en-US" dirty="0" smtClean="0">
                <a:latin typeface="HelveticaNeueLT Pro 53 Ex" panose="020B0605020202020204" pitchFamily="34" charset="0"/>
              </a:rPr>
              <a:t>2010-2017</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4581831" y="2210453"/>
            <a:ext cx="2083915" cy="4351338"/>
          </a:xfrm>
        </p:spPr>
        <p:txBody>
          <a:bodyPr>
            <a:normAutofit/>
          </a:bodyPr>
          <a:lstStyle/>
          <a:p>
            <a:pPr marL="0" indent="0">
              <a:buNone/>
            </a:pPr>
            <a:r>
              <a:rPr lang="en-US" dirty="0" smtClean="0">
                <a:latin typeface="Arial" panose="020B0604020202020204" pitchFamily="34" charset="0"/>
                <a:cs typeface="Arial" panose="020B0604020202020204" pitchFamily="34" charset="0"/>
              </a:rPr>
              <a:t>2017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96</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2016 = 96</a:t>
            </a:r>
          </a:p>
          <a:p>
            <a:pPr marL="0" indent="0">
              <a:buNone/>
            </a:pPr>
            <a:r>
              <a:rPr lang="en-US" dirty="0">
                <a:latin typeface="Arial" panose="020B0604020202020204" pitchFamily="34" charset="0"/>
                <a:cs typeface="Arial" panose="020B0604020202020204" pitchFamily="34" charset="0"/>
              </a:rPr>
              <a:t>2015 = 64</a:t>
            </a:r>
          </a:p>
          <a:p>
            <a:pPr marL="0" indent="0">
              <a:buNone/>
            </a:pPr>
            <a:r>
              <a:rPr lang="en-US" dirty="0">
                <a:latin typeface="Arial" panose="020B0604020202020204" pitchFamily="34" charset="0"/>
                <a:cs typeface="Arial" panose="020B0604020202020204" pitchFamily="34" charset="0"/>
              </a:rPr>
              <a:t>2014 = 48</a:t>
            </a:r>
          </a:p>
          <a:p>
            <a:pPr marL="0" indent="0">
              <a:buNone/>
            </a:pPr>
            <a:r>
              <a:rPr lang="en-US" dirty="0">
                <a:latin typeface="Arial" panose="020B0604020202020204" pitchFamily="34" charset="0"/>
                <a:cs typeface="Arial" panose="020B0604020202020204" pitchFamily="34" charset="0"/>
              </a:rPr>
              <a:t>2013 = 43</a:t>
            </a:r>
          </a:p>
          <a:p>
            <a:pPr marL="0" indent="0">
              <a:buNone/>
            </a:pPr>
            <a:r>
              <a:rPr lang="en-US" dirty="0">
                <a:latin typeface="Arial" panose="020B0604020202020204" pitchFamily="34" charset="0"/>
                <a:cs typeface="Arial" panose="020B0604020202020204" pitchFamily="34" charset="0"/>
              </a:rPr>
              <a:t>2012 = 42</a:t>
            </a:r>
          </a:p>
          <a:p>
            <a:pPr marL="0" indent="0">
              <a:buNone/>
            </a:pPr>
            <a:r>
              <a:rPr lang="en-US" dirty="0">
                <a:latin typeface="Arial" panose="020B0604020202020204" pitchFamily="34" charset="0"/>
                <a:cs typeface="Arial" panose="020B0604020202020204" pitchFamily="34" charset="0"/>
              </a:rPr>
              <a:t>2011 = 27</a:t>
            </a:r>
          </a:p>
          <a:p>
            <a:pPr marL="0" indent="0">
              <a:buNone/>
            </a:pPr>
            <a:r>
              <a:rPr lang="en-US" dirty="0">
                <a:latin typeface="Arial" panose="020B0604020202020204" pitchFamily="34" charset="0"/>
                <a:cs typeface="Arial" panose="020B0604020202020204" pitchFamily="34" charset="0"/>
              </a:rPr>
              <a:t>2010 = 30</a:t>
            </a:r>
          </a:p>
          <a:p>
            <a:endParaRPr lang="en-US" dirty="0"/>
          </a:p>
        </p:txBody>
      </p:sp>
      <p:sp>
        <p:nvSpPr>
          <p:cNvPr id="4" name="Down Arrow 3"/>
          <p:cNvSpPr/>
          <p:nvPr/>
        </p:nvSpPr>
        <p:spPr>
          <a:xfrm rot="10800000">
            <a:off x="2448233" y="2625213"/>
            <a:ext cx="1612490" cy="2841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267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53" y="913766"/>
            <a:ext cx="7886700" cy="1325563"/>
          </a:xfrm>
        </p:spPr>
        <p:txBody>
          <a:bodyPr/>
          <a:lstStyle/>
          <a:p>
            <a:pPr algn="ctr"/>
            <a:r>
              <a:rPr lang="en-US" dirty="0" smtClean="0">
                <a:latin typeface="HelveticaNeueLT Pro 53 Ex" panose="020B0605020202020204" pitchFamily="34" charset="0"/>
              </a:rPr>
              <a:t>The “Debate” Over Transient Populations</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1868128" y="2943086"/>
            <a:ext cx="5447071" cy="2553870"/>
          </a:xfrm>
        </p:spPr>
        <p:txBody>
          <a:bodyPr/>
          <a:lstStyle/>
          <a:p>
            <a:pPr algn="ctr"/>
            <a:r>
              <a:rPr lang="en-US" dirty="0" smtClean="0">
                <a:latin typeface="Arial" panose="020B0604020202020204" pitchFamily="34" charset="0"/>
                <a:cs typeface="Arial" panose="020B0604020202020204" pitchFamily="34" charset="0"/>
              </a:rPr>
              <a:t>Choice vs. Circumstance</a:t>
            </a:r>
          </a:p>
          <a:p>
            <a:pPr algn="ctr"/>
            <a:r>
              <a:rPr lang="en-US" dirty="0" smtClean="0">
                <a:latin typeface="Arial" panose="020B0604020202020204" pitchFamily="34" charset="0"/>
                <a:cs typeface="Arial" panose="020B0604020202020204" pitchFamily="34" charset="0"/>
              </a:rPr>
              <a:t>Victims vs. Offenders</a:t>
            </a:r>
          </a:p>
          <a:p>
            <a:pPr algn="ctr"/>
            <a:r>
              <a:rPr lang="en-US" dirty="0" smtClean="0">
                <a:latin typeface="Arial" panose="020B0604020202020204" pitchFamily="34" charset="0"/>
                <a:cs typeface="Arial" panose="020B0604020202020204" pitchFamily="34" charset="0"/>
              </a:rPr>
              <a:t>Punitive vs. Assistance</a:t>
            </a:r>
          </a:p>
          <a:p>
            <a:pPr algn="ctr"/>
            <a:r>
              <a:rPr lang="en-US" dirty="0" smtClean="0">
                <a:latin typeface="Arial" panose="020B0604020202020204" pitchFamily="34" charset="0"/>
                <a:cs typeface="Arial" panose="020B0604020202020204" pitchFamily="34" charset="0"/>
              </a:rPr>
              <a:t>Helping vs. Enabling</a:t>
            </a:r>
          </a:p>
          <a:p>
            <a:endParaRPr lang="en-US" dirty="0" smtClean="0"/>
          </a:p>
        </p:txBody>
      </p:sp>
    </p:spTree>
    <p:extLst>
      <p:ext uri="{BB962C8B-B14F-4D97-AF65-F5344CB8AC3E}">
        <p14:creationId xmlns:p14="http://schemas.microsoft.com/office/powerpoint/2010/main" val="80152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44" y="575894"/>
            <a:ext cx="8089618" cy="1325563"/>
          </a:xfrm>
        </p:spPr>
        <p:txBody>
          <a:bodyPr/>
          <a:lstStyle/>
          <a:p>
            <a:r>
              <a:rPr lang="en-US" dirty="0" smtClean="0">
                <a:latin typeface="HelveticaNeueLT Pro 53 Ex" panose="020B0605020202020204" pitchFamily="34" charset="0"/>
              </a:rPr>
              <a:t>Impact to the Community</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38210" y="1898186"/>
            <a:ext cx="7886700" cy="2650368"/>
          </a:xfrm>
        </p:spPr>
        <p:txBody>
          <a:bodyPr>
            <a:normAutofit/>
          </a:bodyPr>
          <a:lstStyle/>
          <a:p>
            <a:r>
              <a:rPr lang="en-US" sz="2400" dirty="0" smtClean="0">
                <a:latin typeface="Arial" panose="020B0604020202020204" pitchFamily="34" charset="0"/>
                <a:cs typeface="Arial" panose="020B0604020202020204" pitchFamily="34" charset="0"/>
              </a:rPr>
              <a:t>Transient Populations Itself</a:t>
            </a:r>
          </a:p>
          <a:p>
            <a:r>
              <a:rPr lang="en-US" sz="2400" dirty="0" smtClean="0">
                <a:latin typeface="Arial" panose="020B0604020202020204" pitchFamily="34" charset="0"/>
                <a:cs typeface="Arial" panose="020B0604020202020204" pitchFamily="34" charset="0"/>
              </a:rPr>
              <a:t>Fear &amp; Intimidation to the Community at Large</a:t>
            </a:r>
          </a:p>
          <a:p>
            <a:r>
              <a:rPr lang="en-US" sz="2400" dirty="0" smtClean="0">
                <a:latin typeface="Arial" panose="020B0604020202020204" pitchFamily="34" charset="0"/>
                <a:cs typeface="Arial" panose="020B0604020202020204" pitchFamily="34" charset="0"/>
              </a:rPr>
              <a:t>Loss of Business &amp; Customers</a:t>
            </a:r>
          </a:p>
          <a:p>
            <a:r>
              <a:rPr lang="en-US" sz="2400" dirty="0" smtClean="0">
                <a:latin typeface="Arial" panose="020B0604020202020204" pitchFamily="34" charset="0"/>
                <a:cs typeface="Arial" panose="020B0604020202020204" pitchFamily="34" charset="0"/>
              </a:rPr>
              <a:t>Increased Work </a:t>
            </a:r>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oad for Police, EMS, Hospitals and </a:t>
            </a:r>
            <a:r>
              <a:rPr lang="en-US" sz="2400" dirty="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aintenance Personnel</a:t>
            </a:r>
          </a:p>
          <a:p>
            <a:r>
              <a:rPr lang="en-US" sz="2400" dirty="0" smtClean="0">
                <a:latin typeface="Arial" panose="020B0604020202020204" pitchFamily="34" charset="0"/>
                <a:cs typeface="Arial" panose="020B0604020202020204" pitchFamily="34" charset="0"/>
              </a:rPr>
              <a:t>Public Health &amp; Safety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77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54" y="865640"/>
            <a:ext cx="7886700" cy="1325563"/>
          </a:xfrm>
        </p:spPr>
        <p:txBody>
          <a:bodyPr/>
          <a:lstStyle/>
          <a:p>
            <a:pPr algn="ctr"/>
            <a:r>
              <a:rPr lang="en-US" dirty="0" smtClean="0">
                <a:latin typeface="HelveticaNeueLT Pro 53 Ex" panose="020B0605020202020204" pitchFamily="34" charset="0"/>
              </a:rPr>
              <a:t>Harm Caused by Transient Encampments</a:t>
            </a:r>
            <a:endParaRPr lang="en-US" dirty="0">
              <a:latin typeface="HelveticaNeueLT Pro 53 Ex" panose="020B0605020202020204" pitchFamily="34" charset="0"/>
            </a:endParaRPr>
          </a:p>
        </p:txBody>
      </p:sp>
      <p:sp>
        <p:nvSpPr>
          <p:cNvPr id="3" name="Content Placeholder 2"/>
          <p:cNvSpPr>
            <a:spLocks noGrp="1"/>
          </p:cNvSpPr>
          <p:nvPr>
            <p:ph idx="1"/>
          </p:nvPr>
        </p:nvSpPr>
        <p:spPr>
          <a:xfrm>
            <a:off x="243639" y="2249138"/>
            <a:ext cx="7886700" cy="4351338"/>
          </a:xfrm>
        </p:spPr>
        <p:txBody>
          <a:bodyPr>
            <a:normAutofit lnSpcReduction="10000"/>
          </a:bodyPr>
          <a:lstStyle/>
          <a:p>
            <a:r>
              <a:rPr lang="en-US" dirty="0" smtClean="0">
                <a:latin typeface="Arial" panose="020B0604020202020204" pitchFamily="34" charset="0"/>
                <a:cs typeface="Arial" panose="020B0604020202020204" pitchFamily="34" charset="0"/>
              </a:rPr>
              <a:t>Unhealthy Encampment Conditions (spread of disease)</a:t>
            </a:r>
          </a:p>
          <a:p>
            <a:r>
              <a:rPr lang="en-US" dirty="0" smtClean="0">
                <a:latin typeface="Arial" panose="020B0604020202020204" pitchFamily="34" charset="0"/>
                <a:cs typeface="Arial" panose="020B0604020202020204" pitchFamily="34" charset="0"/>
              </a:rPr>
              <a:t>Victimization within and of the Transient Population</a:t>
            </a:r>
          </a:p>
          <a:p>
            <a:r>
              <a:rPr lang="en-US" dirty="0" smtClean="0">
                <a:latin typeface="Arial" panose="020B0604020202020204" pitchFamily="34" charset="0"/>
                <a:cs typeface="Arial" panose="020B0604020202020204" pitchFamily="34" charset="0"/>
              </a:rPr>
              <a:t>Environmental Concerns (waste, trash, smell, fire, etc.) </a:t>
            </a:r>
          </a:p>
          <a:p>
            <a:r>
              <a:rPr lang="en-US" dirty="0" smtClean="0">
                <a:latin typeface="Arial" panose="020B0604020202020204" pitchFamily="34" charset="0"/>
                <a:cs typeface="Arial" panose="020B0604020202020204" pitchFamily="34" charset="0"/>
              </a:rPr>
              <a:t>Criminal Activity</a:t>
            </a:r>
          </a:p>
          <a:p>
            <a:r>
              <a:rPr lang="en-US" dirty="0" smtClean="0">
                <a:latin typeface="Arial" panose="020B0604020202020204" pitchFamily="34" charset="0"/>
                <a:cs typeface="Arial" panose="020B0604020202020204" pitchFamily="34" charset="0"/>
              </a:rPr>
              <a:t>Threat to Business Viability</a:t>
            </a:r>
          </a:p>
          <a:p>
            <a:r>
              <a:rPr lang="en-US" dirty="0" smtClean="0">
                <a:latin typeface="Arial" panose="020B0604020202020204" pitchFamily="34" charset="0"/>
                <a:cs typeface="Arial" panose="020B0604020202020204" pitchFamily="34" charset="0"/>
              </a:rPr>
              <a:t>Illegitimate Use of Public Facilities</a:t>
            </a:r>
          </a:p>
          <a:p>
            <a:r>
              <a:rPr lang="en-US" dirty="0" smtClean="0">
                <a:latin typeface="Arial" panose="020B0604020202020204" pitchFamily="34" charset="0"/>
                <a:cs typeface="Arial" panose="020B0604020202020204" pitchFamily="34" charset="0"/>
              </a:rPr>
              <a:t>Cost for Clean-Up and Mitigation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11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99" y="364370"/>
            <a:ext cx="8141724" cy="1325563"/>
          </a:xfrm>
        </p:spPr>
        <p:txBody>
          <a:bodyPr/>
          <a:lstStyle/>
          <a:p>
            <a:pPr algn="ctr"/>
            <a:r>
              <a:rPr lang="en-US" dirty="0" smtClean="0">
                <a:latin typeface="HelveticaNeueLT Pro 53 Ex" panose="020B0605020202020204" pitchFamily="34" charset="0"/>
              </a:rPr>
              <a:t>Grange Creek </a:t>
            </a:r>
            <a:endParaRPr lang="en-US" dirty="0">
              <a:latin typeface="HelveticaNeueLT Pro 53 Ex" panose="020B0605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830" y="1680210"/>
            <a:ext cx="3628139" cy="48375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337" y="1679762"/>
            <a:ext cx="3611704" cy="4815605"/>
          </a:xfrm>
          <a:prstGeom prst="rect">
            <a:avLst/>
          </a:prstGeom>
        </p:spPr>
      </p:pic>
    </p:spTree>
    <p:extLst>
      <p:ext uri="{BB962C8B-B14F-4D97-AF65-F5344CB8AC3E}">
        <p14:creationId xmlns:p14="http://schemas.microsoft.com/office/powerpoint/2010/main" val="80680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0" y="445136"/>
            <a:ext cx="8138160" cy="1325563"/>
          </a:xfrm>
        </p:spPr>
        <p:txBody>
          <a:bodyPr/>
          <a:lstStyle/>
          <a:p>
            <a:pPr algn="ctr"/>
            <a:r>
              <a:rPr lang="en-US" dirty="0" smtClean="0">
                <a:latin typeface="HelveticaNeueLT Pro 53 Ex" panose="020B0605020202020204" pitchFamily="34" charset="0"/>
              </a:rPr>
              <a:t>Highline Canal</a:t>
            </a:r>
            <a:endParaRPr lang="en-US" dirty="0">
              <a:latin typeface="HelveticaNeueLT Pro 53 Ex" panose="020B0605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276" y="1600200"/>
            <a:ext cx="3631161" cy="4841547"/>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2970" y="1599249"/>
            <a:ext cx="3636875" cy="4849169"/>
          </a:xfrm>
        </p:spPr>
      </p:pic>
    </p:spTree>
    <p:extLst>
      <p:ext uri="{BB962C8B-B14F-4D97-AF65-F5344CB8AC3E}">
        <p14:creationId xmlns:p14="http://schemas.microsoft.com/office/powerpoint/2010/main" val="80060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1339</Words>
  <Application>Microsoft Office PowerPoint</Application>
  <PresentationFormat>On-screen Show (4:3)</PresentationFormat>
  <Paragraphs>164</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HelveticaNeueLT Pro 53 Ex</vt:lpstr>
      <vt:lpstr>Office Theme</vt:lpstr>
      <vt:lpstr>How can you be part of the Solution?</vt:lpstr>
      <vt:lpstr>PowerPoint Presentation</vt:lpstr>
      <vt:lpstr>Transient Appeal</vt:lpstr>
      <vt:lpstr>“Transient” Reporting  2010-2017</vt:lpstr>
      <vt:lpstr>The “Debate” Over Transient Populations</vt:lpstr>
      <vt:lpstr>Impact to the Community</vt:lpstr>
      <vt:lpstr>Harm Caused by Transient Encampments</vt:lpstr>
      <vt:lpstr>Grange Creek </vt:lpstr>
      <vt:lpstr>Highline Canal</vt:lpstr>
      <vt:lpstr>Ramada Inn</vt:lpstr>
      <vt:lpstr>104th Ave &amp; I-25</vt:lpstr>
      <vt:lpstr>Illegal Activities</vt:lpstr>
      <vt:lpstr>What can we do legally?</vt:lpstr>
      <vt:lpstr>What are your concerns?</vt:lpstr>
      <vt:lpstr>PowerPoint Presentation</vt:lpstr>
      <vt:lpstr>Location (Solutions)</vt:lpstr>
      <vt:lpstr>Businesses - Take Action</vt:lpstr>
      <vt:lpstr>Victims (Community)</vt:lpstr>
      <vt:lpstr>Offender (Transients)</vt:lpstr>
      <vt:lpstr>The Problem</vt:lpstr>
    </vt:vector>
  </TitlesOfParts>
  <Company>Northglenn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Transient Concerns</dc:title>
  <dc:creator>techsupport</dc:creator>
  <cp:lastModifiedBy>techsupport</cp:lastModifiedBy>
  <cp:revision>49</cp:revision>
  <dcterms:created xsi:type="dcterms:W3CDTF">2017-10-11T03:10:07Z</dcterms:created>
  <dcterms:modified xsi:type="dcterms:W3CDTF">2018-07-30T14:32:48Z</dcterms:modified>
</cp:coreProperties>
</file>